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8" r:id="rId27"/>
    <p:sldId id="291" r:id="rId28"/>
    <p:sldId id="289" r:id="rId29"/>
    <p:sldId id="290" r:id="rId30"/>
    <p:sldId id="332" r:id="rId31"/>
    <p:sldId id="292" r:id="rId32"/>
    <p:sldId id="293" r:id="rId33"/>
    <p:sldId id="294" r:id="rId34"/>
    <p:sldId id="295" r:id="rId35"/>
    <p:sldId id="297" r:id="rId36"/>
    <p:sldId id="296" r:id="rId37"/>
    <p:sldId id="298" r:id="rId38"/>
    <p:sldId id="300" r:id="rId39"/>
    <p:sldId id="303" r:id="rId40"/>
    <p:sldId id="304" r:id="rId41"/>
    <p:sldId id="305" r:id="rId42"/>
    <p:sldId id="308" r:id="rId43"/>
    <p:sldId id="310" r:id="rId44"/>
    <p:sldId id="312" r:id="rId45"/>
    <p:sldId id="313" r:id="rId46"/>
    <p:sldId id="314" r:id="rId47"/>
    <p:sldId id="315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9" r:id="rId58"/>
    <p:sldId id="326" r:id="rId59"/>
    <p:sldId id="327" r:id="rId60"/>
    <p:sldId id="328" r:id="rId61"/>
    <p:sldId id="268" r:id="rId62"/>
    <p:sldId id="331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9019" autoAdjust="0"/>
  </p:normalViewPr>
  <p:slideViewPr>
    <p:cSldViewPr snapToGrid="0">
      <p:cViewPr varScale="1">
        <p:scale>
          <a:sx n="72" d="100"/>
          <a:sy n="72" d="100"/>
        </p:scale>
        <p:origin x="8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Auf der technischen Seite kennen wir uns schon aus.</a:t>
            </a:r>
          </a:p>
          <a:p>
            <a:pPr marL="342900" indent="-342900">
              <a:buFontTx/>
              <a:buChar char="-"/>
            </a:pPr>
            <a:r>
              <a:rPr lang="de-DE" dirty="0"/>
              <a:t>Die Fachlichkeit ist meistens fremd für uns.</a:t>
            </a:r>
          </a:p>
          <a:p>
            <a:pPr marL="342900" indent="-342900">
              <a:buFontTx/>
              <a:buChar char="-"/>
            </a:pPr>
            <a:r>
              <a:rPr lang="de-DE" dirty="0"/>
              <a:t>Es geht also darum, die Fachlichkeit wirklich zu verstehen und auf fachlicher Ebene Lösungen anzubieten.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uns</a:t>
            </a:r>
            <a:r>
              <a:rPr dirty="0"/>
              <a:t> </a:t>
            </a:r>
            <a:r>
              <a:rPr dirty="0" err="1"/>
              <a:t>heute</a:t>
            </a:r>
            <a:r>
              <a:rPr dirty="0"/>
              <a:t> </a:t>
            </a:r>
            <a:r>
              <a:rPr dirty="0" err="1"/>
              <a:t>ansehen</a:t>
            </a:r>
            <a:r>
              <a:rPr dirty="0"/>
              <a:t>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VIT</a:t>
            </a:r>
          </a:p>
          <a:p>
            <a:r>
              <a:rPr dirty="0"/>
              <a:t>Race (Rasse) vs Breed (</a:t>
            </a:r>
            <a:r>
              <a:rPr dirty="0" err="1"/>
              <a:t>Züchtung</a:t>
            </a:r>
            <a:r>
              <a:rPr dirty="0"/>
              <a:t>)</a:t>
            </a:r>
          </a:p>
          <a:p>
            <a:endParaRPr dirty="0"/>
          </a:p>
          <a:p>
            <a:r>
              <a:rPr dirty="0" err="1"/>
              <a:t>Aussage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</a:t>
            </a:r>
            <a:r>
              <a:rPr dirty="0" err="1"/>
              <a:t>deutsch</a:t>
            </a:r>
            <a:r>
              <a:rPr dirty="0"/>
              <a:t>“ </a:t>
            </a:r>
            <a:r>
              <a:rPr dirty="0" err="1"/>
              <a:t>sondern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die </a:t>
            </a:r>
            <a:r>
              <a:rPr dirty="0" err="1"/>
              <a:t>richtige</a:t>
            </a:r>
            <a:r>
              <a:rPr dirty="0"/>
              <a:t> </a:t>
            </a:r>
            <a:r>
              <a:rPr dirty="0" err="1"/>
              <a:t>Sprache</a:t>
            </a:r>
            <a:r>
              <a:rPr dirty="0"/>
              <a:t>“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/>
              <a:t>Englisch-Deutsch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lang="de-DE" dirty="0"/>
              <a:t>b</a:t>
            </a:r>
            <a:r>
              <a:rPr dirty="0" err="1"/>
              <a:t>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Datenbank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erlaubt</a:t>
            </a:r>
            <a:r>
              <a:rPr dirty="0"/>
              <a:t>.</a:t>
            </a:r>
          </a:p>
          <a:p>
            <a:r>
              <a:rPr dirty="0"/>
              <a:t>GitLab </a:t>
            </a:r>
            <a:r>
              <a:rPr dirty="0" err="1"/>
              <a:t>wäre</a:t>
            </a:r>
            <a:r>
              <a:rPr dirty="0"/>
              <a:t> </a:t>
            </a:r>
            <a:r>
              <a:rPr dirty="0" err="1"/>
              <a:t>schön</a:t>
            </a:r>
            <a:r>
              <a:rPr dirty="0"/>
              <a:t>, </a:t>
            </a:r>
            <a:r>
              <a:rPr dirty="0" err="1"/>
              <a:t>aber</a:t>
            </a:r>
            <a:r>
              <a:rPr dirty="0"/>
              <a:t> </a:t>
            </a:r>
            <a:r>
              <a:rPr dirty="0" err="1"/>
              <a:t>kein</a:t>
            </a:r>
            <a:r>
              <a:rPr dirty="0"/>
              <a:t> muss.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DDD </a:t>
            </a:r>
            <a:r>
              <a:rPr dirty="0" err="1"/>
              <a:t>wurde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Microservices </a:t>
            </a:r>
            <a:r>
              <a:rPr dirty="0" err="1"/>
              <a:t>groß</a:t>
            </a:r>
            <a:r>
              <a:rPr dirty="0"/>
              <a:t>.</a:t>
            </a:r>
          </a:p>
          <a:p>
            <a:r>
              <a:rPr dirty="0"/>
              <a:t>Fun Fact: DDD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eigentlich</a:t>
            </a:r>
            <a:r>
              <a:rPr dirty="0"/>
              <a:t>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Aufteilung</a:t>
            </a:r>
            <a:r>
              <a:rPr dirty="0"/>
              <a:t> in </a:t>
            </a:r>
            <a:r>
              <a:rPr dirty="0" err="1"/>
              <a:t>Monolithen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dirty="0"/>
              <a:t>Ich </a:t>
            </a:r>
            <a:r>
              <a:rPr dirty="0" err="1"/>
              <a:t>kategorisiere</a:t>
            </a:r>
            <a:r>
              <a:rPr dirty="0"/>
              <a:t>. </a:t>
            </a:r>
            <a:r>
              <a:rPr dirty="0" err="1"/>
              <a:t>Optimalerweise</a:t>
            </a:r>
            <a:r>
              <a:rPr dirty="0"/>
              <a:t> </a:t>
            </a:r>
            <a:r>
              <a:rPr dirty="0" err="1"/>
              <a:t>schon</a:t>
            </a:r>
            <a:r>
              <a:rPr dirty="0"/>
              <a:t> in DB-Schemas </a:t>
            </a:r>
            <a:r>
              <a:rPr dirty="0" err="1"/>
              <a:t>gedacht</a:t>
            </a:r>
            <a:r>
              <a:rPr dirty="0"/>
              <a:t>.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Und gebe dieses Denken weiter ans Team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denken</a:t>
            </a:r>
            <a:r>
              <a:rPr dirty="0"/>
              <a:t> in </a:t>
            </a:r>
            <a:r>
              <a:rPr dirty="0" err="1"/>
              <a:t>Bezeichnern</a:t>
            </a:r>
            <a:r>
              <a:rPr dirty="0"/>
              <a:t> und Patterns.</a:t>
            </a:r>
          </a:p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hören</a:t>
            </a:r>
            <a:r>
              <a:rPr dirty="0"/>
              <a:t> (</a:t>
            </a:r>
            <a:r>
              <a:rPr dirty="0" err="1"/>
              <a:t>vielleicht</a:t>
            </a:r>
            <a:r>
              <a:rPr dirty="0"/>
              <a:t>)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richtig</a:t>
            </a:r>
            <a:r>
              <a:rPr dirty="0"/>
              <a:t> </a:t>
            </a:r>
            <a:r>
              <a:rPr dirty="0" err="1"/>
              <a:t>zu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Stille-Post-Effekt: Bei der Kommunikation mit dem Kunden (und im Team) kommt es zu Missverständnissen</a:t>
            </a:r>
          </a:p>
          <a:p>
            <a:pPr marL="342900" indent="-342900">
              <a:buFontTx/>
              <a:buChar char="-"/>
            </a:pPr>
            <a:r>
              <a:rPr lang="de-DE" dirty="0"/>
              <a:t>Wir lassen uns beim Design einer Lösung von technischen Mustern beeinflussen</a:t>
            </a:r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237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Die fachliche Sprache findet sich auch im Code wieder</a:t>
            </a:r>
          </a:p>
          <a:p>
            <a:pPr marL="342900" indent="-342900">
              <a:buFontTx/>
              <a:buChar char="-"/>
            </a:pPr>
            <a:r>
              <a:rPr lang="de-DE" dirty="0"/>
              <a:t>Englisch / Deutsch gemischt</a:t>
            </a:r>
          </a:p>
          <a:p>
            <a:pPr marL="342900" indent="-342900">
              <a:buFontTx/>
              <a:buChar char="-"/>
            </a:pPr>
            <a:r>
              <a:rPr lang="de-DE" dirty="0"/>
              <a:t>Man sieht kaum technische Details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tif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3.t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1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.tif"/><Relationship Id="rId21" Type="http://schemas.openxmlformats.org/officeDocument/2006/relationships/image" Target="../media/image65.png"/><Relationship Id="rId7" Type="http://schemas.openxmlformats.org/officeDocument/2006/relationships/image" Target="../media/image4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3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6.png"/><Relationship Id="rId17" Type="http://schemas.openxmlformats.org/officeDocument/2006/relationships/image" Target="../media/image74.png"/><Relationship Id="rId2" Type="http://schemas.openxmlformats.org/officeDocument/2006/relationships/image" Target="../media/image4.tif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5.png"/><Relationship Id="rId5" Type="http://schemas.openxmlformats.org/officeDocument/2006/relationships/image" Target="../media/image40.png"/><Relationship Id="rId15" Type="http://schemas.openxmlformats.org/officeDocument/2006/relationships/image" Target="../media/image72.png"/><Relationship Id="rId10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53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5.png"/><Relationship Id="rId7" Type="http://schemas.openxmlformats.org/officeDocument/2006/relationships/image" Target="../media/image5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Relationship Id="rId9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4.tif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2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86656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Stille-Post-</a:t>
            </a:r>
            <a:r>
              <a:rPr dirty="0" err="1"/>
              <a:t>Syndrom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4903310"/>
            <a:ext cx="18635420" cy="5699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rPr dirty="0"/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r>
              <a:rPr lang="de-DE" dirty="0"/>
              <a:t>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Einheitliche Sprache mindestens innerhalb eines 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(einer Domäne) nutzen.</a:t>
            </a:r>
            <a:endParaRPr dirty="0"/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82F794BE-3BD8-08CA-7E6D-F85120F758DE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4846F144-A628-81EC-85FD-D226009A8E99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Service</a:t>
                </a:r>
                <a:r>
                  <a:rPr lang="de-DE" dirty="0"/>
                  <a:t> /</a:t>
                </a:r>
              </a:p>
              <a:p>
                <a:r>
                  <a:rPr lang="de-DE" dirty="0"/>
                  <a:t>Use Case</a:t>
                </a:r>
                <a:endParaRPr dirty="0"/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Aggregate Root</a:t>
                </a:r>
                <a:r>
                  <a:rPr lang="de-DE" dirty="0"/>
                  <a:t> / Aggregat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lang="de-DE"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Attribute können sich ändern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Existiert unabhängig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35" y="2623486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74" y="643063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439229"/>
                <a:ext cx="4044751" cy="2114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</a:t>
                </a:r>
                <a:r>
                  <a:rPr lang="de-DE" dirty="0"/>
                  <a:t>UUID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</a:t>
                </a:r>
                <a:r>
                  <a:rPr lang="de-DE" dirty="0"/>
                  <a:t>Artikel</a:t>
                </a:r>
                <a:r>
                  <a:rPr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Verhält sich fast wie ein Aggregat</a:t>
              </a:r>
            </a:p>
            <a:p>
              <a:pPr marL="990600" lvl="3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Existiert aber (anders als ein Aggregat) nur innerhalb eines Aggregats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</a:t>
              </a:r>
              <a:r>
                <a:rPr lang="de-DE" sz="3600" dirty="0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lang="de-DE" sz="3600" dirty="0"/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1879008" y="233037"/>
                <a:ext cx="1346520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Artikel</a:t>
                </a:r>
                <a:endParaRPr dirty="0"/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333782"/>
                <a:ext cx="4044751" cy="2360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 err="1"/>
                  <a:t>id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lang="de-DE"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/>
                  <a:t>menge: </a:t>
                </a:r>
                <a:r>
                  <a:rPr lang="de-DE" sz="2400" dirty="0" err="1"/>
                  <a:t>Int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Attribute </a:t>
              </a:r>
              <a:r>
                <a:rPr dirty="0" err="1"/>
                <a:t>sind</a:t>
              </a:r>
              <a:r>
                <a:rPr dirty="0"/>
                <a:t> </a:t>
              </a: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änderbar</a:t>
              </a: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Wird</a:t>
              </a:r>
              <a:r>
                <a:rPr dirty="0"/>
                <a:t> </a:t>
              </a:r>
              <a:r>
                <a:rPr dirty="0" err="1"/>
                <a:t>durch</a:t>
              </a:r>
              <a:r>
                <a:rPr dirty="0"/>
                <a:t> die Attribute </a:t>
              </a:r>
              <a:r>
                <a:rPr dirty="0" err="1"/>
                <a:t>identifiziert</a:t>
              </a:r>
              <a:endParaRPr lang="de-DE"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Existiert nur innerhalb eines Aggregats oder einer Entity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4966" y="188113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416" y="5257202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332425" cy="10784738"/>
            <a:chOff x="1522362" y="1564801"/>
            <a:chExt cx="11332424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332424" cy="10784736"/>
              <a:chOff x="1522362" y="1564801"/>
              <a:chExt cx="11332423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</a:t>
                </a:r>
                <a:r>
                  <a:rPr lang="de-DE" dirty="0"/>
                  <a:t> </a:t>
                </a:r>
                <a:r>
                  <a:rPr dirty="0"/>
                  <a:t>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665260" y="7054532"/>
                <a:ext cx="4336030" cy="1256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sz="3600"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237838" y="600403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811764" y="952858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2992253" y="6903286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14374" y="8545287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6665974" y="929535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94F3-D862-97E4-7737-B36B1B2A4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ruppieren">
            <a:extLst>
              <a:ext uri="{FF2B5EF4-FFF2-40B4-BE49-F238E27FC236}">
                <a16:creationId xmlns:a16="http://schemas.microsoft.com/office/drawing/2014/main" id="{D5E84884-1365-E2D1-CDCF-890B5125F237}"/>
              </a:ext>
            </a:extLst>
          </p:cNvPr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>
              <a:extLst>
                <a:ext uri="{FF2B5EF4-FFF2-40B4-BE49-F238E27FC236}">
                  <a16:creationId xmlns:a16="http://schemas.microsoft.com/office/drawing/2014/main" id="{AD697F7B-1CD2-8D02-F7B3-930EE0583ECA}"/>
                </a:ext>
              </a:extLst>
            </p:cNvPr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>
              <a:extLst>
                <a:ext uri="{FF2B5EF4-FFF2-40B4-BE49-F238E27FC236}">
                  <a16:creationId xmlns:a16="http://schemas.microsoft.com/office/drawing/2014/main" id="{07501498-B3D9-452B-3FC4-0665F50D3359}"/>
                </a:ext>
              </a:extLst>
            </p:cNvPr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>
            <a:extLst>
              <a:ext uri="{FF2B5EF4-FFF2-40B4-BE49-F238E27FC236}">
                <a16:creationId xmlns:a16="http://schemas.microsoft.com/office/drawing/2014/main" id="{84FED839-1F67-2CD7-14C2-D2686B36381B}"/>
              </a:ext>
            </a:extLst>
          </p:cNvPr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2" name="Entity…">
            <a:extLst>
              <a:ext uri="{FF2B5EF4-FFF2-40B4-BE49-F238E27FC236}">
                <a16:creationId xmlns:a16="http://schemas.microsoft.com/office/drawing/2014/main" id="{EF28C8AB-6BDD-46A3-48EE-D89F0CA70DE9}"/>
              </a:ext>
            </a:extLst>
          </p:cNvPr>
          <p:cNvSpPr/>
          <p:nvPr/>
        </p:nvSpPr>
        <p:spPr>
          <a:xfrm>
            <a:off x="3897297" y="932631"/>
            <a:ext cx="17062882" cy="9853737"/>
          </a:xfrm>
          <a:prstGeom prst="roundRect">
            <a:avLst>
              <a:gd name="adj" fmla="val 14774"/>
            </a:avLst>
          </a:prstGeom>
          <a:solidFill>
            <a:schemeClr val="accent1">
              <a:lumOff val="16847"/>
            </a:schemeClr>
          </a:solidFill>
          <a:ln w="12700" cap="flat">
            <a:noFill/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rPr lang="de-DE" dirty="0"/>
              <a:t>Aggregate / </a:t>
            </a:r>
            <a:r>
              <a:rPr lang="de-DE" dirty="0" err="1"/>
              <a:t>Entities</a:t>
            </a:r>
            <a:r>
              <a:rPr lang="de-DE" dirty="0"/>
              <a:t> / Value Objects</a:t>
            </a: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 marL="279400" lvl="1" indent="0" algn="l" defTabSz="457200">
              <a:buClr>
                <a:srgbClr val="D6D5D5"/>
              </a:buClr>
              <a:buSzPct val="128000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2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Haben keine Abhängigkeiten nach „außen“</a:t>
            </a:r>
          </a:p>
          <a:p>
            <a:pPr marL="279400" lvl="1" indent="0" algn="l" defTabSz="457200">
              <a:buClr>
                <a:srgbClr val="D6D5D5"/>
              </a:buClr>
              <a:buSzPct val="128000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Können eigene Fachlogik enthalten</a:t>
            </a:r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Können sich selbst bei Erstellung validieren</a:t>
            </a:r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Bilden das Zentrum der Fachlichkeit (der Domäne)</a:t>
            </a:r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i="1" dirty="0"/>
              <a:t>Profi-Tipp</a:t>
            </a:r>
            <a:r>
              <a:rPr lang="de-DE" sz="3600" dirty="0"/>
              <a:t>: Eigene Klassen für Value Objects und möglichst diese zur Kommunikation nutzen (anstatt „primitiverer“ Datentypen)</a:t>
            </a: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30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</a:t>
              </a:r>
              <a:r>
                <a:rPr lang="de-DE" dirty="0"/>
                <a:t>der </a:t>
              </a:r>
              <a:r>
                <a:rPr dirty="0" err="1"/>
                <a:t>Speicherung</a:t>
              </a:r>
              <a:r>
                <a:rPr lang="de-DE" dirty="0"/>
                <a:t> von Aggregaten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Ein Repository gehört zu genau einem Aggregat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708" y="23085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492" y="614120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5"/>
              <a:ext cx="5244233" cy="2921020"/>
              <a:chOff x="-69851" y="-69851"/>
              <a:chExt cx="5244232" cy="2921019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WarenkorbRepository</a:t>
                </a:r>
                <a:endParaRPr dirty="0"/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7" y="806502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  <a:r>
                <a:rPr lang="de-DE" sz="4000" dirty="0"/>
                <a:t>, </a:t>
              </a:r>
              <a:r>
                <a:rPr lang="de-DE" sz="4000" dirty="0" err="1"/>
                <a:t>Entities</a:t>
              </a:r>
              <a:r>
                <a:rPr lang="de-DE" sz="4000" dirty="0"/>
                <a:t> oder </a:t>
              </a:r>
              <a:r>
                <a:rPr sz="4000" dirty="0"/>
                <a:t>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2592731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7" y="534369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2552944"/>
              <a:chOff x="-69850" y="-69850"/>
              <a:chExt cx="5244230" cy="255294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/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25436" y="1418912"/>
                <a:ext cx="5031823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</a:t>
                </a:r>
                <a:r>
                  <a:rPr sz="2400" dirty="0"/>
                  <a:t>,</a:t>
                </a:r>
                <a:r>
                  <a:rPr lang="de-DE" sz="2400" dirty="0"/>
                  <a:t> </a:t>
                </a:r>
                <a:r>
                  <a:rPr sz="2400" dirty="0" err="1"/>
                  <a:t>rabattCode</a:t>
                </a:r>
                <a:r>
                  <a:rPr sz="2400" dirty="0"/>
                  <a:t>) 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Use 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Prozesse, die Abhängigkeiten nach „außen“ brauchen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23531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5" y="6732150"/>
              <a:ext cx="5244232" cy="3136483"/>
              <a:chOff x="-69851" y="-69850"/>
              <a:chExt cx="5244231" cy="3136481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477453" y="233037"/>
                <a:ext cx="2149625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Bestellung</a:t>
                </a:r>
                <a:endParaRPr dirty="0"/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5035"/>
                <a:ext cx="4506546" cy="16215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be</a:t>
                </a:r>
                <a:r>
                  <a:rPr lang="de-DE" dirty="0"/>
                  <a:t>stelle</a:t>
                </a:r>
                <a:r>
                  <a:rPr dirty="0"/>
                  <a:t>(</a:t>
                </a:r>
                <a:r>
                  <a:rPr dirty="0" err="1"/>
                  <a:t>warenkorb</a:t>
                </a:r>
                <a:r>
                  <a:rPr lang="de-DE" dirty="0"/>
                  <a:t>, </a:t>
                </a:r>
                <a:r>
                  <a:rPr lang="de-DE" dirty="0" err="1"/>
                  <a:t>adresse</a:t>
                </a:r>
                <a:r>
                  <a:rPr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636494"/>
            <a:ext cx="11886905" cy="12022859"/>
            <a:chOff x="0" y="-172120"/>
            <a:chExt cx="11886903" cy="12022858"/>
          </a:xfrm>
        </p:grpSpPr>
        <p:sp>
          <p:nvSpPr>
            <p:cNvPr id="1280" name="Domain Event…"/>
            <p:cNvSpPr/>
            <p:nvPr/>
          </p:nvSpPr>
          <p:spPr>
            <a:xfrm>
              <a:off x="0" y="-172120"/>
              <a:ext cx="11886903" cy="1202285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Zur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lang="de-DE" dirty="0"/>
                <a:t>Domänen</a:t>
              </a:r>
              <a:r>
                <a:rPr dirty="0" err="1"/>
                <a:t>grenzen</a:t>
              </a:r>
              <a:r>
                <a:rPr dirty="0"/>
                <a:t> </a:t>
              </a:r>
              <a:r>
                <a:rPr dirty="0" err="1"/>
                <a:t>hinweg</a:t>
              </a:r>
              <a:r>
                <a:rPr lang="de-DE" dirty="0"/>
                <a:t> oder innerhalb einer Domäne zur asynchronen Kommunikation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Hat keine Abhängigkeiten nach „außen“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Es gibt oft ein Repository für alle Domain Events zu einem Aggregat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965" y="1483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965" y="7877929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1" y="8372446"/>
              <a:ext cx="5244233" cy="3112129"/>
              <a:chOff x="-69855" y="881194"/>
              <a:chExt cx="5244232" cy="3112128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5" y="881194"/>
                <a:ext cx="5244232" cy="3112128"/>
                <a:chOff x="-4" y="951044"/>
                <a:chExt cx="5244230" cy="3112127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46" y="951044"/>
                  <a:ext cx="5104530" cy="3112127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4" y="951045"/>
                  <a:ext cx="5244230" cy="311140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48658" y="1231485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1" y="2197461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69" y="2615148"/>
                <a:ext cx="4044751" cy="8829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List&lt;Artikel</a:t>
                </a:r>
                <a:r>
                  <a:rPr lang="de-DE" sz="2400" dirty="0"/>
                  <a:t>.</a:t>
                </a:r>
                <a:r>
                  <a:rPr lang="de-DE" sz="2400" dirty="0" err="1"/>
                  <a:t>Id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77500" lnSpcReduction="200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[Value Object </a:t>
            </a:r>
            <a:r>
              <a:rPr dirty="0" err="1"/>
              <a:t>oder</a:t>
            </a:r>
            <a:r>
              <a:rPr dirty="0"/>
              <a:t> Entity</a:t>
            </a:r>
            <a:r>
              <a:rPr lang="de-DE" dirty="0"/>
              <a:t> / Aggregat</a:t>
            </a:r>
            <a:r>
              <a:rPr dirty="0"/>
              <a:t>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77500" lnSpcReduction="200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[Value Object </a:t>
            </a:r>
            <a:r>
              <a:rPr dirty="0" err="1"/>
              <a:t>oder</a:t>
            </a:r>
            <a:r>
              <a:rPr dirty="0"/>
              <a:t> Entity</a:t>
            </a:r>
            <a:r>
              <a:rPr lang="de-DE" dirty="0"/>
              <a:t> / Aggregat</a:t>
            </a:r>
            <a:r>
              <a:rPr dirty="0"/>
              <a:t>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3018031"/>
            <a:ext cx="18635420" cy="656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lang="de-DE" dirty="0"/>
              <a:t>bilden die Fachlichkeit im Code ab und schaffen ein gemeinsames Verständnis.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lang="de-DE" dirty="0"/>
              <a:t> Code (in den Building Blocks) </a:t>
            </a:r>
            <a:r>
              <a:rPr dirty="0" err="1"/>
              <a:t>wieder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Technische Entscheidungen (Protokolle, Datenbanken, etc.) sollten keinen Einfluss auf das fachliche Design der Building Blocks haben.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Beim Design der Building Blocks gilt:</a:t>
            </a:r>
          </a:p>
          <a:p>
            <a:pPr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Pragmatismus vor Dogmatismus</a:t>
            </a:r>
            <a:r>
              <a:rPr lang="de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!</a:t>
            </a:r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2301322" y="9584572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83205" y="9639331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689625" y="9738434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210617" y="2855758"/>
            <a:ext cx="101470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 err="1"/>
              <a:t>Dtos</a:t>
            </a:r>
            <a:endParaRPr dirty="0"/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3956985" y="6546641"/>
            <a:ext cx="209512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>
                <a:solidFill>
                  <a:srgbClr val="C00000"/>
                </a:solidFill>
              </a:rPr>
              <a:t>Repository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832" name="Entitiy"/>
          <p:cNvSpPr txBox="1"/>
          <p:nvPr/>
        </p:nvSpPr>
        <p:spPr>
          <a:xfrm rot="1056672">
            <a:off x="13954342" y="10493019"/>
            <a:ext cx="194604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DB-</a:t>
            </a:r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208563" y="10809438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451819" y="11587437"/>
            <a:ext cx="270105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 err="1"/>
              <a:t>Jpa</a:t>
            </a:r>
            <a:r>
              <a:rPr dirty="0"/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3043964" y="6083984"/>
            <a:ext cx="181780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 C</a:t>
            </a:r>
            <a:r>
              <a:rPr dirty="0" err="1"/>
              <a:t>ase</a:t>
            </a:r>
            <a:endParaRPr dirty="0"/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2945247" y="7269978"/>
            <a:ext cx="177772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de-DE" b="0" dirty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rPr>
              <a:t>Aggregat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04094" y="6488563"/>
            <a:ext cx="181780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 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5108642" y="11043963"/>
            <a:ext cx="177773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Aggregat</a:t>
            </a:r>
            <a:endParaRPr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03788" y="4239029"/>
            <a:ext cx="105798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Flu</a:t>
            </a:r>
            <a:r>
              <a:rPr lang="de-DE" dirty="0" err="1"/>
              <a:t>ss</a:t>
            </a:r>
            <a:endParaRPr dirty="0"/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573073" y="5870403"/>
            <a:ext cx="177773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Aggregat</a:t>
            </a:r>
            <a:endParaRPr dirty="0"/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722966" y="5217030"/>
            <a:ext cx="248786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 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520805"/>
            <a:ext cx="18251151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World!</a:t>
            </a:r>
            <a:endParaRPr dirty="0"/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 err="1"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rPr dirty="0"/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 dirty="0"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lang="de-DE" dirty="0"/>
              <a:t>Keine </a:t>
            </a:r>
            <a:r>
              <a:rPr dirty="0"/>
              <a:t>Tests</a:t>
            </a:r>
            <a:r>
              <a:rPr lang="de-DE" dirty="0"/>
              <a:t>!</a:t>
            </a:r>
            <a:endParaRPr dirty="0"/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3208716"/>
            <a:ext cx="24011867" cy="826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lang="de-DE" dirty="0"/>
              <a:t>(IDs) </a:t>
            </a:r>
            <a:r>
              <a:rPr dirty="0"/>
              <a:t>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Benutze eine (innerhalb der Domäne) konsistente Fachsprache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Jede Schicht darf ihr eigenes Datenmodell haben (Mapping ist nicht böse)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Umsetzung technischer Notwendigkeiten in den fachlichen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Abbildung fachlicher Entscheidungen in den technischen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Bilde Fachlogik so weit „innen“ wie möglich ab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Klammer dich nicht an die Regel: „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</a:t>
            </a:r>
          </a:p>
          <a:p>
            <a:pPr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Profi-Tipp: </a:t>
            </a:r>
            <a:r>
              <a:rPr lang="de-DE" dirty="0"/>
              <a:t>Behandle technische und fachliche Fehler unterschiedlich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Mega-Profi-Tipp: </a:t>
            </a:r>
            <a:r>
              <a:rPr lang="de-DE" dirty="0"/>
              <a:t>Pragmatismus vor Dogmatismus (DDD ist keine Religion)</a:t>
            </a:r>
            <a:endParaRPr i="1"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</a:t>
            </a:r>
            <a:r>
              <a:rPr dirty="0" err="1"/>
              <a:t>Personen</a:t>
            </a:r>
            <a:r>
              <a:rPr dirty="0"/>
              <a:t> in </a:t>
            </a:r>
            <a:r>
              <a:rPr dirty="0" err="1"/>
              <a:t>mehreren</a:t>
            </a:r>
            <a:r>
              <a:rPr dirty="0"/>
              <a:t> </a:t>
            </a:r>
            <a:r>
              <a:rPr dirty="0" err="1"/>
              <a:t>Räume</a:t>
            </a:r>
            <a:r>
              <a:rPr lang="de-DE" dirty="0"/>
              <a:t>n</a:t>
            </a:r>
            <a:r>
              <a:rPr dirty="0"/>
              <a:t>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948430" y="12211721"/>
            <a:ext cx="994502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r>
              <a:rPr lang="de-DE" u="sng" dirty="0">
                <a:hlinkClick r:id="rId4"/>
              </a:rPr>
              <a:t>/</a:t>
            </a:r>
            <a:r>
              <a:rPr lang="de-DE" u="sng" dirty="0" err="1">
                <a:hlinkClick r:id="rId4"/>
              </a:rPr>
              <a:t>ddd</a:t>
            </a:r>
            <a:r>
              <a:rPr lang="de-DE" u="sng" dirty="0">
                <a:hlinkClick r:id="rId4"/>
              </a:rPr>
              <a:t>-workshop</a:t>
            </a:r>
          </a:p>
          <a:p>
            <a:pPr>
              <a:defRPr u="none"/>
            </a:pPr>
            <a:r>
              <a:rPr lang="de-DE" dirty="0"/>
              <a:t>https://github.com/KaiRenken/ddd-presentation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463163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3666</Words>
  <Application>Microsoft Office PowerPoint</Application>
  <PresentationFormat>Benutzerdefiniert</PresentationFormat>
  <Paragraphs>1518</Paragraphs>
  <Slides>62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3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</vt:lpstr>
      <vt:lpstr>Lato Black</vt:lpstr>
      <vt:lpstr>Lato Bold</vt:lpstr>
      <vt:lpstr>Lato Regular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Kai Renken</dc:creator>
  <cp:lastModifiedBy>Kai Renken</cp:lastModifiedBy>
  <cp:revision>45</cp:revision>
  <dcterms:modified xsi:type="dcterms:W3CDTF">2025-11-19T14:27:36Z</dcterms:modified>
</cp:coreProperties>
</file>